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229782-4B9A-7E68-4596-FC5BA2ABDB7A}" v="222" dt="2020-12-01T12:44:57.907"/>
    <p1510:client id="{1D0D9AD0-922A-4A44-9A9A-D302F0ABEC34}" v="70" dt="2021-11-22T10:20:02.061"/>
    <p1510:client id="{69157D02-3632-47EF-4460-E02EF24361B6}" v="530" dt="2020-12-04T08:16:26.168"/>
    <p1510:client id="{7F452304-6D05-BDCF-FEAD-EC30F1164B22}" v="6" dt="2020-12-03T08:11:31.011"/>
    <p1510:client id="{92BE18D3-ED9A-2B3B-077B-C50AA3B29876}" v="16" dt="2020-12-03T15:50:07.863"/>
    <p1510:client id="{9F8A7BF2-CD49-D08B-40EA-2726774B76C6}" v="904" dt="2020-12-02T17:04:37.596"/>
    <p1510:client id="{A8ACA064-5FBB-C37F-1912-8F94C740E117}" v="1959" dt="2020-12-02T11:21:14.431"/>
    <p1510:client id="{AEE67D14-C231-D088-332E-6AA2A31138CE}" v="852" dt="2020-12-03T15:48:40.188"/>
    <p1510:client id="{C44D26AE-62B8-2390-4143-85C35E340DC6}" v="331" dt="2020-12-04T07:52:36.345"/>
    <p1510:client id="{C77B6880-4B78-BB5D-1BBF-C1946A688432}" v="1014" dt="2020-12-03T17:07:20.446"/>
    <p1510:client id="{E73BD8CF-69F0-8448-7916-1C47EB8F36E3}" v="2799" dt="2021-11-22T12:16:53.695"/>
    <p1510:client id="{F2F7EE41-FC72-6D12-B76D-1AA542A50DC8}" v="9" dt="2020-12-04T08:48:57.280"/>
    <p1510:client id="{F4DC7E2F-484E-F488-FDB3-B634135B6384}" v="93" dt="2020-11-30T13:44:46.3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571A3-F946-40E3-8E0D-9083CC2DFB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9FED8E-5588-4FFF-AB0E-3FE1689A6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C1E98-4D24-4394-9DA8-436AD59E8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A3CF9-9DFD-49B6-8D3C-8A944E77B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D3A2F-F924-4A43-8645-763F2CA4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25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18EC4-3FEE-4EC7-A880-6B18F7D39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6DB022-1F9B-4993-B503-C5F588BD1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316E9-C61E-4D22-B7B9-BD8E641F6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E9CC3-E727-423D-B643-9D7605F28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8A77A-52F9-42E0-8E2E-B9FC73AD0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138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D8EB42-2857-4BBB-979E-23E145120D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B41E1D-9674-488A-B32D-0FCEEA685B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47D96-C7CD-432A-9E8D-D095B6D65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C8900-1BAC-424D-BA75-D202DC149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FCD94-787C-4393-9FA5-4CC2BB110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23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7E37D-231C-4FBB-AAB3-3CAA7686F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EA6B6-270A-4B2C-A050-4384F0AE2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4C1C6-87B1-4DD6-BA25-211E8E0C6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7F0D5-B853-4C74-900F-D595F0B0D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001E5-7209-40B8-BB77-88E8A5780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457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49393-2B7D-4B92-A722-03E499F0B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2895A8-F14E-41C6-8B16-6E901FFFC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4025D-3D14-4905-AD1E-CFB4E3807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430C7D-ECC3-4E58-8C21-54841A04A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2A502-827A-47C3-8CEC-5227CF291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348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B1B5C-3C73-4433-8771-40883F50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8E2E4-04E6-4BE9-A528-A0FB73C396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C2E4E2-B57A-4793-9317-4D0CA0C66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DB61C2-0170-43A8-A139-8D62F41EB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D60F59-E8B7-407A-A73E-C31F9AEF0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5C447-F2F0-4061-B437-F8182CB3A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519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6D7AC-93F7-435B-9808-AB1B2CC38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E18E2-7AB4-41DF-AC31-A808B01BA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1CF22B-661F-41F5-9095-A39827CE69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4EBE3F-330C-46D5-8014-5A7CA2C87A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0F339E-58D8-44A5-89EB-F687FF4A7F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EEEC2C-E126-4FB1-A1AD-2C097660C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EE0786-D3CA-4275-9323-6509D0D01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3D2A95-A231-48B6-B64A-B954F6597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43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B4782-44FB-4E68-AD67-1F433C478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806FDC-4B52-4229-89F2-B2062432E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F0DB46-0C2A-4C59-B09E-F65C08A98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552065-CDCC-4B05-9D1A-640ABD3E5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648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9E8478-6A5A-44AC-8374-E7AD2B9D6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2246A5-AF50-45F4-9895-EC6FAB2F5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2EF92-FDA1-44C9-8825-4ECDB762B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131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E1E26-81B0-4F9A-90E1-7D76B35D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99BAD-EACB-41BA-A8C5-524A5650A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A4A41C-6B23-4DEF-9372-D825BB913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7BD926-2EBC-41C2-B6A5-A96822ADC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ED76D-1375-44F9-BC79-F5C3BA1F1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018BEB-E382-4364-ABD8-94343F322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73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8623F-52E9-4F42-AC74-C13B904AF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59FD36-C732-4377-B173-FF7341288D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7F8299-FB01-4186-809F-0AAE929F7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B0307-E4B1-4E69-ABE9-9D49B2BA5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CF4649-F78D-46C5-92BD-567011CF1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2AD3B3-A49B-4C98-84D2-94E6AC2DA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95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A74D0C-C5E4-4DF4-8B3A-310F5959C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AA8E8-7AAA-4FBA-BDDA-A51262AC7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A3E9-DDF2-446D-BB17-353936C145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6A015-6464-43CD-86FB-8401A10589FF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139E7-1F9E-4781-9898-7E9C6BE48A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2EE66-D603-4360-9C76-337EECB8A0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FBCFCE-B41E-40FF-B39B-0F9A4F281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105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github.com/robotology/robots-configuration/blob/5742ba029fc2d8c44638ba33b42e14d4b3fb9992/iCubPrague01/calibrators/head-calib.xml#L31" TargetMode="External"/><Relationship Id="rId7" Type="http://schemas.openxmlformats.org/officeDocument/2006/relationships/image" Target="../media/image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robotology/robots-configuration/tree/master/iCubPrague01/calibrators" TargetMode="External"/><Relationship Id="rId5" Type="http://schemas.openxmlformats.org/officeDocument/2006/relationships/hyperlink" Target="https://icub-tech-iit.github.io/documentation/icub_robot_calibration/icub-robot-calibration-v2.x/#run-yarprobotinterface-in-calibration-mode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icub-tech-iit.github.io/documentation/icub_r1_icub3_calibration_types/icub_r1_calibration_types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icub-tech-iit.github.io/documentation/icub_robot_calibration/icub-robot-calibration-v2.x/" TargetMode="External"/><Relationship Id="rId7" Type="http://schemas.openxmlformats.org/officeDocument/2006/relationships/hyperlink" Target="https://github.com/robotology/robotology-superbuild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robotology/robots-configuration" TargetMode="External"/><Relationship Id="rId5" Type="http://schemas.openxmlformats.org/officeDocument/2006/relationships/hyperlink" Target="https://github.com/robotology/robots-configuration/blob/5742ba029fc2d8c44638ba33b42e14d4b3fb9992/iCubPrague01/calibrators/left_arm-calib.xml#L26" TargetMode="External"/><Relationship Id="rId10" Type="http://schemas.openxmlformats.org/officeDocument/2006/relationships/hyperlink" Target="https://icub-tech-iit.github.io/documentation/icub_r1_icub3_calibration_types/icub_r1_calibration_types/" TargetMode="External"/><Relationship Id="rId4" Type="http://schemas.openxmlformats.org/officeDocument/2006/relationships/hyperlink" Target="https://icub-tech-iit.github.io/documentation/icub_robot_calibration/icub-robot-calibration-v2.x/#arms-fine-calibration" TargetMode="External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D8B39-E802-4BD5-B512-C50F24AE2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729" y="2438965"/>
            <a:ext cx="6312957" cy="830196"/>
          </a:xfrm>
        </p:spPr>
        <p:txBody>
          <a:bodyPr anchor="b">
            <a:normAutofit/>
          </a:bodyPr>
          <a:lstStyle/>
          <a:p>
            <a:pPr algn="l"/>
            <a:r>
              <a:rPr lang="en-US" sz="3600" b="1" dirty="0" err="1">
                <a:cs typeface="Calibri Light"/>
              </a:rPr>
              <a:t>ICub</a:t>
            </a:r>
            <a:r>
              <a:rPr lang="en-US" sz="3600" b="1" dirty="0">
                <a:cs typeface="Calibri Light"/>
              </a:rPr>
              <a:t> Joints Calibration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BA9DC5-6150-4F2F-9FB7-D541A8447BC5}"/>
              </a:ext>
            </a:extLst>
          </p:cNvPr>
          <p:cNvSpPr txBox="1"/>
          <p:nvPr/>
        </p:nvSpPr>
        <p:spPr>
          <a:xfrm>
            <a:off x="5905006" y="3243203"/>
            <a:ext cx="6309608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§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What is it?</a:t>
            </a:r>
            <a:endParaRPr lang="en-US" sz="2400" dirty="0">
              <a:solidFill>
                <a:schemeClr val="bg1"/>
              </a:solidFill>
              <a:cs typeface="Calibri"/>
            </a:endParaRPr>
          </a:p>
          <a:p>
            <a:pPr marL="342900" indent="-342900">
              <a:buFont typeface="Wingdings"/>
              <a:buChar char="§"/>
            </a:pPr>
            <a:endParaRPr lang="en-US" sz="2400" dirty="0">
              <a:solidFill>
                <a:schemeClr val="bg1"/>
              </a:solidFill>
              <a:cs typeface="Calibri"/>
            </a:endParaRPr>
          </a:p>
          <a:p>
            <a:pPr marL="342900" indent="-342900">
              <a:buFont typeface="Wingdings"/>
              <a:buChar char="§"/>
            </a:pPr>
            <a:r>
              <a:rPr lang="en-US" sz="2400" dirty="0">
                <a:solidFill>
                  <a:schemeClr val="bg1"/>
                </a:solidFill>
                <a:cs typeface="Calibri"/>
              </a:rPr>
              <a:t>Calibration types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/>
              <a:buChar char="§"/>
            </a:pPr>
            <a:endParaRPr lang="en-US" sz="2400" dirty="0">
              <a:solidFill>
                <a:schemeClr val="bg1"/>
              </a:solidFill>
              <a:cs typeface="Calibri"/>
            </a:endParaRPr>
          </a:p>
          <a:p>
            <a:pPr marL="342900" indent="-342900">
              <a:buFont typeface="Wingdings"/>
              <a:buChar char="§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Joint calibration – how to?</a:t>
            </a:r>
          </a:p>
          <a:p>
            <a:pPr marL="285750" indent="-285750">
              <a:buFont typeface="Wingdings"/>
              <a:buChar char="§"/>
            </a:pPr>
            <a:endParaRPr lang="en-US">
              <a:solidFill>
                <a:schemeClr val="bg1"/>
              </a:solidFill>
              <a:cs typeface="Calibri"/>
            </a:endParaRPr>
          </a:p>
          <a:p>
            <a:pPr marL="285750" indent="-285750">
              <a:buFont typeface="Wingdings"/>
              <a:buChar char="§"/>
            </a:pPr>
            <a:endParaRPr lang="en-US" sz="24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933759-5638-4F4F-8C6A-14FB9C2DEF97}"/>
              </a:ext>
            </a:extLst>
          </p:cNvPr>
          <p:cNvSpPr txBox="1"/>
          <p:nvPr/>
        </p:nvSpPr>
        <p:spPr>
          <a:xfrm>
            <a:off x="6097189" y="2248302"/>
            <a:ext cx="2743200" cy="64633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cs typeface="Calibri"/>
              </a:rPr>
              <a:t>Summary</a:t>
            </a:r>
          </a:p>
        </p:txBody>
      </p:sp>
      <p:pic>
        <p:nvPicPr>
          <p:cNvPr id="4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BBB9EC9E-8AD7-4FBF-825F-C5C8BC934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679" y="86873"/>
            <a:ext cx="1330378" cy="1362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52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41">
            <a:extLst>
              <a:ext uri="{FF2B5EF4-FFF2-40B4-BE49-F238E27FC236}">
                <a16:creationId xmlns:a16="http://schemas.microsoft.com/office/drawing/2014/main" id="{AFF8D2E5-2C4E-47B1-930B-6C82B7C3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D8B39-E802-4BD5-B512-C50F24AE2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7740" y="226328"/>
            <a:ext cx="7239850" cy="10102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100" b="1" dirty="0">
                <a:cs typeface="Calibri Light"/>
              </a:rPr>
              <a:t>What is it?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01E4ADA-0EA9-4930-846E-3C11E8BED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7618"/>
            <a:ext cx="128016" cy="631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38086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46EB3E6-CCBF-4328-9C0F-971A6F373269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pic>
        <p:nvPicPr>
          <p:cNvPr id="6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F1E8EFAE-EB28-4F42-90EA-43EB10B1F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893" y="124450"/>
            <a:ext cx="1330378" cy="13625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5B3069-3E41-462C-8634-DA3B23F342C5}"/>
              </a:ext>
            </a:extLst>
          </p:cNvPr>
          <p:cNvSpPr txBox="1"/>
          <p:nvPr/>
        </p:nvSpPr>
        <p:spPr>
          <a:xfrm>
            <a:off x="718183" y="1686399"/>
            <a:ext cx="3037261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The joint calibration is done for each new robot, but you may need to do it after a mechanical intervention on the robot (i.e. Failures, damages) 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After that, the robot knows the "zero " position encoders values and can go in the "</a:t>
            </a:r>
            <a:r>
              <a:rPr lang="en-US" sz="1600" dirty="0">
                <a:ea typeface="+mn-lt"/>
                <a:cs typeface="+mn-lt"/>
                <a:hlinkClick r:id="rId3"/>
              </a:rPr>
              <a:t>startup position</a:t>
            </a:r>
            <a:r>
              <a:rPr lang="en-US" sz="1600" dirty="0">
                <a:ea typeface="+mn-lt"/>
                <a:cs typeface="+mn-lt"/>
              </a:rPr>
              <a:t>"</a:t>
            </a:r>
          </a:p>
          <a:p>
            <a:pPr marL="285750" indent="-285750">
              <a:buFont typeface="Arial"/>
              <a:buChar char="•"/>
            </a:pPr>
            <a:endParaRPr lang="en-US" sz="1600" dirty="0">
              <a:cs typeface="Calibri" panose="020F0502020204030204"/>
            </a:endParaRPr>
          </a:p>
        </p:txBody>
      </p:sp>
      <p:pic>
        <p:nvPicPr>
          <p:cNvPr id="4" name="Picture 4" descr="A picture containing text, indoor, cluttered&#10;&#10;Description automatically generated">
            <a:extLst>
              <a:ext uri="{FF2B5EF4-FFF2-40B4-BE49-F238E27FC236}">
                <a16:creationId xmlns:a16="http://schemas.microsoft.com/office/drawing/2014/main" id="{7C6FEC6E-DDB4-4163-8620-37EDB2B4C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881" y="4311153"/>
            <a:ext cx="3324068" cy="20561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0D04DA3-998F-4FAD-9E25-73E7640F2E6D}"/>
              </a:ext>
            </a:extLst>
          </p:cNvPr>
          <p:cNvSpPr txBox="1"/>
          <p:nvPr/>
        </p:nvSpPr>
        <p:spPr>
          <a:xfrm>
            <a:off x="4865461" y="1798824"/>
            <a:ext cx="3037261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To do that, you basically need to manually put the robot in the </a:t>
            </a:r>
            <a:r>
              <a:rPr lang="en-US" sz="1600" b="1" dirty="0">
                <a:cs typeface="Calibri" panose="020F0502020204030204"/>
              </a:rPr>
              <a:t>zero position</a:t>
            </a:r>
            <a:r>
              <a:rPr lang="en-US" sz="1600" dirty="0">
                <a:cs typeface="Calibri" panose="020F0502020204030204"/>
              </a:rPr>
              <a:t> , run the robot enabling the "</a:t>
            </a:r>
            <a:r>
              <a:rPr lang="en-US" sz="1600" dirty="0">
                <a:cs typeface="Calibri" panose="020F0502020204030204"/>
                <a:hlinkClick r:id="rId5"/>
              </a:rPr>
              <a:t>raw data</a:t>
            </a:r>
            <a:r>
              <a:rPr lang="en-US" sz="1600" dirty="0">
                <a:cs typeface="Calibri" panose="020F0502020204030204"/>
              </a:rPr>
              <a:t>" readings from the </a:t>
            </a:r>
            <a:r>
              <a:rPr lang="en-US" sz="1600" b="1" dirty="0" err="1">
                <a:cs typeface="Calibri" panose="020F0502020204030204"/>
              </a:rPr>
              <a:t>yarpmotorgui</a:t>
            </a:r>
            <a:r>
              <a:rPr lang="en-US" sz="1600" b="1" dirty="0">
                <a:cs typeface="Calibri" panose="020F0502020204030204"/>
              </a:rPr>
              <a:t> </a:t>
            </a:r>
            <a:r>
              <a:rPr lang="en-US" sz="1600" dirty="0">
                <a:cs typeface="Calibri" panose="020F0502020204030204"/>
              </a:rPr>
              <a:t>and put the values in the correspondent </a:t>
            </a:r>
            <a:r>
              <a:rPr lang="en-US" sz="1600" dirty="0">
                <a:cs typeface="Calibri" panose="020F0502020204030204"/>
                <a:hlinkClick r:id="rId6"/>
              </a:rPr>
              <a:t>XML files</a:t>
            </a:r>
            <a:r>
              <a:rPr lang="en-US" sz="1600" dirty="0">
                <a:cs typeface="Calibri" panose="020F0502020204030204"/>
              </a:rPr>
              <a:t>. 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After that, the robot knows the "zero " position encoders values and can go in the "</a:t>
            </a:r>
            <a:r>
              <a:rPr lang="en-US" sz="1600" dirty="0">
                <a:cs typeface="Calibri" panose="020F0502020204030204"/>
                <a:hlinkClick r:id="rId3"/>
              </a:rPr>
              <a:t>startup position</a:t>
            </a:r>
            <a:r>
              <a:rPr lang="en-US" sz="1600" dirty="0">
                <a:cs typeface="Calibri" panose="020F0502020204030204"/>
              </a:rPr>
              <a:t>"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A1A961-07E8-446F-AD6B-9852EEA664B2}"/>
              </a:ext>
            </a:extLst>
          </p:cNvPr>
          <p:cNvSpPr txBox="1"/>
          <p:nvPr/>
        </p:nvSpPr>
        <p:spPr>
          <a:xfrm>
            <a:off x="1470286" y="6367073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 err="1"/>
              <a:t>iCub</a:t>
            </a:r>
            <a:r>
              <a:rPr lang="en-US" sz="1200" dirty="0"/>
              <a:t> "zero" position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59F3DC6A-5BCC-4681-9409-1A5E5844E1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00220" y="1540161"/>
            <a:ext cx="1475595" cy="2622186"/>
          </a:xfrm>
          <a:prstGeom prst="rect">
            <a:avLst/>
          </a:prstGeom>
        </p:spPr>
      </p:pic>
      <p:pic>
        <p:nvPicPr>
          <p:cNvPr id="9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C83B3DF-1125-46AD-A0EB-58975333719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15334" y="4664887"/>
            <a:ext cx="2743200" cy="172547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F8BCFAC-D165-4629-ACF6-9D6C65187F8D}"/>
              </a:ext>
            </a:extLst>
          </p:cNvPr>
          <p:cNvSpPr txBox="1"/>
          <p:nvPr/>
        </p:nvSpPr>
        <p:spPr>
          <a:xfrm>
            <a:off x="9739859" y="6335843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 err="1">
                <a:cs typeface="Calibri"/>
              </a:rPr>
              <a:t>yarpmotorgui</a:t>
            </a:r>
            <a:endParaRPr lang="en-US" sz="1200" dirty="0" err="1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0C1D5D-7885-4B45-9EA5-C1044EAFBCF6}"/>
              </a:ext>
            </a:extLst>
          </p:cNvPr>
          <p:cNvSpPr txBox="1"/>
          <p:nvPr/>
        </p:nvSpPr>
        <p:spPr>
          <a:xfrm>
            <a:off x="8222105" y="4156023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 err="1"/>
              <a:t>iCub</a:t>
            </a:r>
            <a:r>
              <a:rPr lang="en-US" sz="1200" dirty="0"/>
              <a:t> startup</a:t>
            </a:r>
          </a:p>
        </p:txBody>
      </p:sp>
      <p:pic>
        <p:nvPicPr>
          <p:cNvPr id="10" name="Picture 11">
            <a:extLst>
              <a:ext uri="{FF2B5EF4-FFF2-40B4-BE49-F238E27FC236}">
                <a16:creationId xmlns:a16="http://schemas.microsoft.com/office/drawing/2014/main" id="{629B6E0B-4FF1-49A9-9F03-3C06DFB1DD4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68121" y="5012422"/>
            <a:ext cx="3592642" cy="104289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EA37398-A4FA-484E-A1BF-65EAFDD23F98}"/>
              </a:ext>
            </a:extLst>
          </p:cNvPr>
          <p:cNvSpPr txBox="1"/>
          <p:nvPr/>
        </p:nvSpPr>
        <p:spPr>
          <a:xfrm>
            <a:off x="5823677" y="5998564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cs typeface="Calibri"/>
              </a:rPr>
              <a:t>Calibration XML file</a:t>
            </a:r>
          </a:p>
        </p:txBody>
      </p:sp>
    </p:spTree>
    <p:extLst>
      <p:ext uri="{BB962C8B-B14F-4D97-AF65-F5344CB8AC3E}">
        <p14:creationId xmlns:p14="http://schemas.microsoft.com/office/powerpoint/2010/main" val="3342344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41">
            <a:extLst>
              <a:ext uri="{FF2B5EF4-FFF2-40B4-BE49-F238E27FC236}">
                <a16:creationId xmlns:a16="http://schemas.microsoft.com/office/drawing/2014/main" id="{AFF8D2E5-2C4E-47B1-930B-6C82B7C3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D8B39-E802-4BD5-B512-C50F24AE2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7740" y="226328"/>
            <a:ext cx="7239850" cy="10102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100" b="1" dirty="0">
                <a:cs typeface="Calibri Light"/>
              </a:rPr>
              <a:t>Calibration types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01E4ADA-0EA9-4930-846E-3C11E8BED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7618"/>
            <a:ext cx="128016" cy="631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38086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46EB3E6-CCBF-4328-9C0F-971A6F373269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CAB5E3-B105-46A1-99A5-3D7A99928205}"/>
              </a:ext>
            </a:extLst>
          </p:cNvPr>
          <p:cNvSpPr txBox="1"/>
          <p:nvPr/>
        </p:nvSpPr>
        <p:spPr>
          <a:xfrm>
            <a:off x="839168" y="1918364"/>
            <a:ext cx="6017752" cy="81253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cs typeface="Calibri"/>
              </a:rPr>
              <a:t>The calibration types on the </a:t>
            </a:r>
            <a:r>
              <a:rPr lang="en-US" b="1" dirty="0" err="1">
                <a:cs typeface="Calibri"/>
              </a:rPr>
              <a:t>iCub</a:t>
            </a:r>
            <a:r>
              <a:rPr lang="en-US" b="1" dirty="0">
                <a:cs typeface="Calibri"/>
              </a:rPr>
              <a:t> 2.X:   </a:t>
            </a:r>
            <a:endParaRPr lang="en-US" dirty="0"/>
          </a:p>
          <a:p>
            <a:endParaRPr lang="en-US" b="1" dirty="0">
              <a:cs typeface="Calibri" panose="020F0502020204030204"/>
            </a:endParaRPr>
          </a:p>
          <a:p>
            <a:r>
              <a:rPr lang="en-US" dirty="0">
                <a:ea typeface="+mn-lt"/>
                <a:cs typeface="+mn-lt"/>
              </a:rPr>
              <a:t>The calibration types are used at low level by the different control boards (ems4,mc4plus and 2foc) for different joint/motor types. They are four:</a:t>
            </a:r>
          </a:p>
          <a:p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type 12</a:t>
            </a:r>
            <a:r>
              <a:rPr lang="en-US" dirty="0">
                <a:ea typeface="+mn-lt"/>
                <a:cs typeface="+mn-lt"/>
              </a:rPr>
              <a:t>: you only need to insert the absolute value of the encoder in the </a:t>
            </a:r>
            <a:r>
              <a:rPr lang="en-US" b="1" dirty="0">
                <a:ea typeface="+mn-lt"/>
                <a:cs typeface="+mn-lt"/>
              </a:rPr>
              <a:t>zero position</a:t>
            </a:r>
            <a:endParaRPr lang="en-US" b="1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type 5</a:t>
            </a:r>
            <a:r>
              <a:rPr lang="en-US" dirty="0">
                <a:ea typeface="+mn-lt"/>
                <a:cs typeface="+mn-lt"/>
              </a:rPr>
              <a:t>: no need to insert values, it calibrates automatically (for instance </a:t>
            </a:r>
            <a:r>
              <a:rPr lang="en-US" dirty="0" err="1">
                <a:ea typeface="+mn-lt"/>
                <a:cs typeface="+mn-lt"/>
              </a:rPr>
              <a:t>pronosupination</a:t>
            </a:r>
            <a:r>
              <a:rPr lang="en-US" dirty="0">
                <a:ea typeface="+mn-lt"/>
                <a:cs typeface="+mn-lt"/>
              </a:rPr>
              <a:t> of the arm)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type 7</a:t>
            </a:r>
            <a:r>
              <a:rPr lang="en-US" dirty="0">
                <a:ea typeface="+mn-lt"/>
                <a:cs typeface="+mn-lt"/>
              </a:rPr>
              <a:t>: you need to insert two values , </a:t>
            </a:r>
            <a:r>
              <a:rPr lang="en-US" b="1" dirty="0">
                <a:ea typeface="+mn-lt"/>
                <a:cs typeface="+mn-lt"/>
              </a:rPr>
              <a:t>Vmax </a:t>
            </a:r>
            <a:r>
              <a:rPr lang="en-US" dirty="0">
                <a:ea typeface="+mn-lt"/>
                <a:cs typeface="+mn-lt"/>
              </a:rPr>
              <a:t>and </a:t>
            </a:r>
            <a:r>
              <a:rPr lang="en-US" b="1" dirty="0" err="1">
                <a:ea typeface="+mn-lt"/>
                <a:cs typeface="+mn-lt"/>
              </a:rPr>
              <a:t>Vmin</a:t>
            </a:r>
            <a:r>
              <a:rPr lang="en-US" b="1" dirty="0">
                <a:ea typeface="+mn-lt"/>
                <a:cs typeface="+mn-lt"/>
              </a:rPr>
              <a:t> </a:t>
            </a:r>
            <a:r>
              <a:rPr lang="en-US" dirty="0">
                <a:ea typeface="+mn-lt"/>
                <a:cs typeface="+mn-lt"/>
              </a:rPr>
              <a:t>(for instance fingers abduction and thumb oppose)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type 6</a:t>
            </a:r>
            <a:r>
              <a:rPr lang="en-US" dirty="0">
                <a:ea typeface="+mn-lt"/>
                <a:cs typeface="+mn-lt"/>
              </a:rPr>
              <a:t>: (fingers) you need to insert two values, </a:t>
            </a:r>
            <a:r>
              <a:rPr lang="en-US" b="1" dirty="0">
                <a:ea typeface="+mn-lt"/>
                <a:cs typeface="+mn-lt"/>
              </a:rPr>
              <a:t>Vmax </a:t>
            </a:r>
            <a:r>
              <a:rPr lang="en-US" dirty="0">
                <a:ea typeface="+mn-lt"/>
                <a:cs typeface="+mn-lt"/>
              </a:rPr>
              <a:t>and </a:t>
            </a:r>
            <a:r>
              <a:rPr lang="en-US" b="1" dirty="0" err="1">
                <a:ea typeface="+mn-lt"/>
                <a:cs typeface="+mn-lt"/>
              </a:rPr>
              <a:t>Vmin</a:t>
            </a:r>
            <a:r>
              <a:rPr lang="en-US" dirty="0">
                <a:ea typeface="+mn-lt"/>
                <a:cs typeface="+mn-lt"/>
              </a:rPr>
              <a:t>, corresponding to fingers closed (ideally 0) and open (ideally 255)</a:t>
            </a:r>
            <a:endParaRPr lang="en-US" dirty="0"/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Form more info about </a:t>
            </a:r>
            <a:r>
              <a:rPr lang="en-US" dirty="0" err="1">
                <a:ea typeface="+mn-lt"/>
                <a:cs typeface="+mn-lt"/>
              </a:rPr>
              <a:t>calybration</a:t>
            </a:r>
            <a:r>
              <a:rPr lang="en-US" dirty="0">
                <a:ea typeface="+mn-lt"/>
                <a:cs typeface="+mn-lt"/>
              </a:rPr>
              <a:t> types go </a:t>
            </a:r>
            <a:r>
              <a:rPr lang="en-US" dirty="0">
                <a:ea typeface="+mn-lt"/>
                <a:cs typeface="+mn-lt"/>
                <a:hlinkClick r:id="rId2"/>
              </a:rPr>
              <a:t>here</a:t>
            </a: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ea typeface="+mn-lt"/>
              <a:cs typeface="+mn-lt"/>
            </a:endParaRPr>
          </a:p>
          <a:p>
            <a:endParaRPr lang="en-US" b="1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i="1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</p:txBody>
      </p:sp>
      <p:pic>
        <p:nvPicPr>
          <p:cNvPr id="6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F1E8EFAE-EB28-4F42-90EA-43EB10B1F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893" y="124450"/>
            <a:ext cx="1330378" cy="1362544"/>
          </a:xfrm>
          <a:prstGeom prst="rect">
            <a:avLst/>
          </a:prstGeom>
        </p:spPr>
      </p:pic>
      <p:pic>
        <p:nvPicPr>
          <p:cNvPr id="3" name="Picture 7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F3CA53C-FC4E-4245-A5FF-D65D49B8A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433" y="1712798"/>
            <a:ext cx="2743200" cy="1396240"/>
          </a:xfrm>
          <a:prstGeom prst="rect">
            <a:avLst/>
          </a:prstGeom>
        </p:spPr>
      </p:pic>
      <p:pic>
        <p:nvPicPr>
          <p:cNvPr id="8" name="Picture 10" descr="A picture containing text, electronics, green, camera&#10;&#10;Description automatically generated">
            <a:extLst>
              <a:ext uri="{FF2B5EF4-FFF2-40B4-BE49-F238E27FC236}">
                <a16:creationId xmlns:a16="http://schemas.microsoft.com/office/drawing/2014/main" id="{7340C480-AC9E-4901-9C43-E9039CCD3A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7728" y="3491419"/>
            <a:ext cx="2743200" cy="1761423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B7445D5C-5DD1-4BC5-8A90-D014599E50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1816" y="4117221"/>
            <a:ext cx="933450" cy="23336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20D99AC-3862-438A-B80C-189E79E0C6EC}"/>
              </a:ext>
            </a:extLst>
          </p:cNvPr>
          <p:cNvSpPr txBox="1"/>
          <p:nvPr/>
        </p:nvSpPr>
        <p:spPr>
          <a:xfrm>
            <a:off x="7966023" y="3075482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dirty="0"/>
              <a:t>ems4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06A148-6CBD-4D75-AFC9-BC76763C7321}"/>
              </a:ext>
            </a:extLst>
          </p:cNvPr>
          <p:cNvSpPr txBox="1"/>
          <p:nvPr/>
        </p:nvSpPr>
        <p:spPr>
          <a:xfrm>
            <a:off x="10202055" y="5255301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dirty="0"/>
              <a:t>2foc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C78D43-4037-44D2-9C6A-A90310346611}"/>
              </a:ext>
            </a:extLst>
          </p:cNvPr>
          <p:cNvSpPr txBox="1"/>
          <p:nvPr/>
        </p:nvSpPr>
        <p:spPr>
          <a:xfrm>
            <a:off x="7516318" y="6454514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 dirty="0"/>
              <a:t>mc4plus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014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41">
            <a:extLst>
              <a:ext uri="{FF2B5EF4-FFF2-40B4-BE49-F238E27FC236}">
                <a16:creationId xmlns:a16="http://schemas.microsoft.com/office/drawing/2014/main" id="{AFF8D2E5-2C4E-47B1-930B-6C82B7C3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D8B39-E802-4BD5-B512-C50F24AE2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7740" y="226328"/>
            <a:ext cx="7239850" cy="10102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br>
              <a:rPr lang="en-US" sz="3100" b="1" dirty="0">
                <a:solidFill>
                  <a:srgbClr val="000000"/>
                </a:solidFill>
                <a:ea typeface="+mj-lt"/>
                <a:cs typeface="+mj-lt"/>
              </a:rPr>
            </a:br>
            <a:r>
              <a:rPr lang="en-US" sz="3100" b="1" dirty="0">
                <a:solidFill>
                  <a:srgbClr val="000000"/>
                </a:solidFill>
                <a:ea typeface="+mj-lt"/>
                <a:cs typeface="+mj-lt"/>
              </a:rPr>
              <a:t>Joint calibration – how to?</a:t>
            </a:r>
          </a:p>
          <a:p>
            <a:pPr algn="l"/>
            <a:endParaRPr lang="en-US" sz="3100" b="1" dirty="0">
              <a:cs typeface="Calibri Light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01E4ADA-0EA9-4930-846E-3C11E8BED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7618"/>
            <a:ext cx="128016" cy="631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38086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46EB3E6-CCBF-4328-9C0F-971A6F373269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pic>
        <p:nvPicPr>
          <p:cNvPr id="6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F1E8EFAE-EB28-4F42-90EA-43EB10B1F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893" y="124450"/>
            <a:ext cx="1330378" cy="13625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888DEE-6BDA-4D47-86EB-7DC074D9A6A3}"/>
              </a:ext>
            </a:extLst>
          </p:cNvPr>
          <p:cNvSpPr txBox="1"/>
          <p:nvPr/>
        </p:nvSpPr>
        <p:spPr>
          <a:xfrm>
            <a:off x="808220" y="4081072"/>
            <a:ext cx="49792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dirty="0"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5B3069-3E41-462C-8634-DA3B23F342C5}"/>
              </a:ext>
            </a:extLst>
          </p:cNvPr>
          <p:cNvSpPr txBox="1"/>
          <p:nvPr/>
        </p:nvSpPr>
        <p:spPr>
          <a:xfrm>
            <a:off x="869898" y="3455702"/>
            <a:ext cx="49729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dirty="0">
              <a:cs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69DC17-E1CB-4D8A-AD9A-C7949A2DDB30}"/>
              </a:ext>
            </a:extLst>
          </p:cNvPr>
          <p:cNvSpPr txBox="1"/>
          <p:nvPr/>
        </p:nvSpPr>
        <p:spPr>
          <a:xfrm>
            <a:off x="867884" y="1898760"/>
            <a:ext cx="4610724" cy="45550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cs typeface="Calibri" panose="020F0502020204030204"/>
              </a:rPr>
              <a:t>The joints </a:t>
            </a:r>
            <a:r>
              <a:rPr lang="en-US" sz="1600" dirty="0">
                <a:cs typeface="Calibri" panose="020F0502020204030204"/>
                <a:hlinkClick r:id="rId3"/>
              </a:rPr>
              <a:t>calibration</a:t>
            </a:r>
            <a:r>
              <a:rPr lang="en-US" sz="1600" dirty="0">
                <a:cs typeface="Calibri" panose="020F0502020204030204"/>
              </a:rPr>
              <a:t> consist in :</a:t>
            </a:r>
          </a:p>
          <a:p>
            <a:endParaRPr lang="en-US" sz="1600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Put the robot in the </a:t>
            </a:r>
            <a:r>
              <a:rPr lang="en-US" sz="1600" b="1" dirty="0">
                <a:cs typeface="Calibri" panose="020F0502020204030204"/>
              </a:rPr>
              <a:t>zero position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Get absolute encoder raw data for the joint via </a:t>
            </a:r>
            <a:r>
              <a:rPr lang="en-US" sz="1600" b="1" dirty="0" err="1">
                <a:cs typeface="Calibri" panose="020F0502020204030204"/>
              </a:rPr>
              <a:t>yarpmotorgui</a:t>
            </a:r>
            <a:endParaRPr lang="en-US" sz="1600" b="1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Put the value in the XML </a:t>
            </a:r>
            <a:r>
              <a:rPr lang="en-US" sz="1600" b="1" dirty="0">
                <a:cs typeface="Calibri" panose="020F0502020204030204"/>
              </a:rPr>
              <a:t>calibration file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Do the </a:t>
            </a:r>
            <a:r>
              <a:rPr lang="en-US" sz="1600" dirty="0">
                <a:cs typeface="Calibri" panose="020F0502020204030204"/>
                <a:hlinkClick r:id="rId4"/>
              </a:rPr>
              <a:t>arms fine calibration</a:t>
            </a:r>
            <a:r>
              <a:rPr lang="en-US" sz="1600" dirty="0">
                <a:cs typeface="Calibri" panose="020F0502020204030204"/>
              </a:rPr>
              <a:t>, playing with the </a:t>
            </a:r>
            <a:r>
              <a:rPr lang="en-US" sz="1600" dirty="0">
                <a:cs typeface="Calibri" panose="020F0502020204030204"/>
                <a:hlinkClick r:id="rId5"/>
              </a:rPr>
              <a:t>Calibration Delta</a:t>
            </a:r>
            <a:r>
              <a:rPr lang="en-US" sz="1600" dirty="0">
                <a:cs typeface="Calibri" panose="020F0502020204030204"/>
              </a:rPr>
              <a:t> parameter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You can play with the deltas also for the other joints in order of your needs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cs typeface="Calibri" panose="020F0502020204030204"/>
              </a:rPr>
              <a:t>All the mods on the XML files should be done in a fork of the </a:t>
            </a:r>
            <a:r>
              <a:rPr lang="en-US" sz="1600" dirty="0">
                <a:cs typeface="Calibri" panose="020F0502020204030204"/>
                <a:hlinkClick r:id="rId6"/>
              </a:rPr>
              <a:t>robots-configuration</a:t>
            </a:r>
            <a:r>
              <a:rPr lang="en-US" sz="1600" dirty="0">
                <a:cs typeface="Calibri" panose="020F0502020204030204"/>
              </a:rPr>
              <a:t> repo and ,once finished, open a PR VS the original repo.          Once the PR is merged, you should update the </a:t>
            </a:r>
            <a:r>
              <a:rPr lang="en-US" sz="1600" dirty="0">
                <a:cs typeface="Calibri" panose="020F0502020204030204"/>
                <a:hlinkClick r:id="rId7"/>
              </a:rPr>
              <a:t>robotology-superbuild</a:t>
            </a:r>
            <a:r>
              <a:rPr lang="en-US" sz="1600" dirty="0">
                <a:cs typeface="Calibri" panose="020F0502020204030204"/>
              </a:rPr>
              <a:t> on the </a:t>
            </a:r>
            <a:r>
              <a:rPr lang="en-US" sz="1600" b="1" dirty="0" err="1">
                <a:cs typeface="Calibri" panose="020F0502020204030204"/>
              </a:rPr>
              <a:t>icub</a:t>
            </a:r>
            <a:r>
              <a:rPr lang="en-US" sz="1600" b="1" dirty="0">
                <a:cs typeface="Calibri" panose="020F0502020204030204"/>
              </a:rPr>
              <a:t>-head </a:t>
            </a:r>
            <a:r>
              <a:rPr lang="en-US" sz="1600" dirty="0">
                <a:cs typeface="Calibri" panose="020F0502020204030204"/>
              </a:rPr>
              <a:t>and do a make of the build in order to properly install the new files</a:t>
            </a:r>
            <a:endParaRPr lang="en-US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cs typeface="Calibri" panose="020F0502020204030204"/>
            </a:endParaRPr>
          </a:p>
        </p:txBody>
      </p:sp>
      <p:pic>
        <p:nvPicPr>
          <p:cNvPr id="9" name="Picture 10">
            <a:extLst>
              <a:ext uri="{FF2B5EF4-FFF2-40B4-BE49-F238E27FC236}">
                <a16:creationId xmlns:a16="http://schemas.microsoft.com/office/drawing/2014/main" id="{AF82068C-BA9C-4D54-9A95-BC35D73E32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98564" y="1923244"/>
            <a:ext cx="2743200" cy="1762331"/>
          </a:xfrm>
          <a:prstGeom prst="rect">
            <a:avLst/>
          </a:prstGeom>
        </p:spPr>
      </p:pic>
      <p:pic>
        <p:nvPicPr>
          <p:cNvPr id="11" name="Picture 12">
            <a:extLst>
              <a:ext uri="{FF2B5EF4-FFF2-40B4-BE49-F238E27FC236}">
                <a16:creationId xmlns:a16="http://schemas.microsoft.com/office/drawing/2014/main" id="{9DDF0930-9970-4A97-AC63-58F967FFDA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72466" y="4299111"/>
            <a:ext cx="3523937" cy="140771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7FCEFDB-56AB-4DF4-8F74-DAF1B000E8F0}"/>
              </a:ext>
            </a:extLst>
          </p:cNvPr>
          <p:cNvSpPr txBox="1"/>
          <p:nvPr/>
        </p:nvSpPr>
        <p:spPr>
          <a:xfrm>
            <a:off x="9680850" y="5896137"/>
            <a:ext cx="4610724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cs typeface="Calibri" panose="020F0502020204030204"/>
              </a:rPr>
              <a:t>Docs resources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cs typeface="Calibri" panose="020F0502020204030204"/>
                <a:hlinkClick r:id="rId3"/>
              </a:rPr>
              <a:t>Robot Calibration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>
                <a:cs typeface="Calibri" panose="020F0502020204030204"/>
                <a:hlinkClick r:id="rId10"/>
              </a:rPr>
              <a:t>Calibration types</a:t>
            </a:r>
            <a:endParaRPr lang="en-US" sz="1400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sz="1400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47509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ICub Joints Calibration</vt:lpstr>
      <vt:lpstr>What is it?</vt:lpstr>
      <vt:lpstr>Calibration types</vt:lpstr>
      <vt:lpstr> Joint calibration – how to?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Ugo Pattacini</dc:creator>
  <cp:revision>1089</cp:revision>
  <dcterms:created xsi:type="dcterms:W3CDTF">2020-11-27T13:35:38Z</dcterms:created>
  <dcterms:modified xsi:type="dcterms:W3CDTF">2021-11-22T12:48:25Z</dcterms:modified>
</cp:coreProperties>
</file>

<file path=docProps/thumbnail.jpeg>
</file>